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70" r:id="rId5"/>
    <p:sldId id="268" r:id="rId6"/>
    <p:sldId id="263" r:id="rId7"/>
    <p:sldId id="267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439"/>
    <a:srgbClr val="E6E6E6"/>
    <a:srgbClr val="CB9942"/>
    <a:srgbClr val="00111B"/>
    <a:srgbClr val="DCAA00"/>
    <a:srgbClr val="F3C247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8A3AA6-C64D-45FC-9055-555C2BD3900F}" v="77" dt="2018-10-01T12:54:13.7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05" d="100"/>
          <a:sy n="105" d="100"/>
        </p:scale>
        <p:origin x="13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D17DF-1DB6-4C3A-A2CD-6EA2267256CC}" type="datetimeFigureOut">
              <a:rPr lang="es-ES" smtClean="0"/>
              <a:pPr/>
              <a:t>04/10/2018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B2D31-2CF8-4BB5-95F1-616F7F1F9B5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4849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B2D31-2CF8-4BB5-95F1-616F7F1F9B5B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1B2D31-2CF8-4BB5-95F1-616F7F1F9B5B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3843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809D-CB3E-4EA7-B2DD-DABE1FCEAA4C}" type="datetimeFigureOut">
              <a:rPr lang="es-ES" smtClean="0"/>
              <a:pPr/>
              <a:t>04/10/2018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902E-45EB-49FD-9ACE-96CADBBF4E6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809D-CB3E-4EA7-B2DD-DABE1FCEAA4C}" type="datetimeFigureOut">
              <a:rPr lang="es-ES" smtClean="0"/>
              <a:pPr/>
              <a:t>04/10/2018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902E-45EB-49FD-9ACE-96CADBBF4E6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809D-CB3E-4EA7-B2DD-DABE1FCEAA4C}" type="datetimeFigureOut">
              <a:rPr lang="es-ES" smtClean="0"/>
              <a:pPr/>
              <a:t>04/10/2018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902E-45EB-49FD-9ACE-96CADBBF4E6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809D-CB3E-4EA7-B2DD-DABE1FCEAA4C}" type="datetimeFigureOut">
              <a:rPr lang="es-ES" smtClean="0"/>
              <a:pPr/>
              <a:t>04/10/2018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902E-45EB-49FD-9ACE-96CADBBF4E6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809D-CB3E-4EA7-B2DD-DABE1FCEAA4C}" type="datetimeFigureOut">
              <a:rPr lang="es-ES" smtClean="0"/>
              <a:pPr/>
              <a:t>04/10/2018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902E-45EB-49FD-9ACE-96CADBBF4E6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809D-CB3E-4EA7-B2DD-DABE1FCEAA4C}" type="datetimeFigureOut">
              <a:rPr lang="es-ES" smtClean="0"/>
              <a:pPr/>
              <a:t>04/10/2018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902E-45EB-49FD-9ACE-96CADBBF4E6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809D-CB3E-4EA7-B2DD-DABE1FCEAA4C}" type="datetimeFigureOut">
              <a:rPr lang="es-ES" smtClean="0"/>
              <a:pPr/>
              <a:t>04/10/2018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902E-45EB-49FD-9ACE-96CADBBF4E6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809D-CB3E-4EA7-B2DD-DABE1FCEAA4C}" type="datetimeFigureOut">
              <a:rPr lang="es-ES" smtClean="0"/>
              <a:pPr/>
              <a:t>04/10/2018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902E-45EB-49FD-9ACE-96CADBBF4E6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809D-CB3E-4EA7-B2DD-DABE1FCEAA4C}" type="datetimeFigureOut">
              <a:rPr lang="es-ES" smtClean="0"/>
              <a:pPr/>
              <a:t>04/10/2018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902E-45EB-49FD-9ACE-96CADBBF4E6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809D-CB3E-4EA7-B2DD-DABE1FCEAA4C}" type="datetimeFigureOut">
              <a:rPr lang="es-ES" smtClean="0"/>
              <a:pPr/>
              <a:t>04/10/2018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902E-45EB-49FD-9ACE-96CADBBF4E6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809D-CB3E-4EA7-B2DD-DABE1FCEAA4C}" type="datetimeFigureOut">
              <a:rPr lang="es-ES" smtClean="0"/>
              <a:pPr/>
              <a:t>04/10/2018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902E-45EB-49FD-9ACE-96CADBBF4E6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6809D-CB3E-4EA7-B2DD-DABE1FCEAA4C}" type="datetimeFigureOut">
              <a:rPr lang="es-ES" smtClean="0"/>
              <a:pPr/>
              <a:t>04/10/2018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1902E-45EB-49FD-9ACE-96CADBBF4E6B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hyperlink" Target="mailto:info@eurostarsthalia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2916000" y="1089000"/>
            <a:ext cx="3312000" cy="46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35796" y="4509120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cap="all" spc="300" dirty="0">
                <a:solidFill>
                  <a:srgbClr val="0011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EUROSTARS </a:t>
            </a:r>
          </a:p>
          <a:p>
            <a:pPr algn="ctr"/>
            <a:r>
              <a:rPr lang="cs-CZ" cap="all" spc="300" dirty="0">
                <a:solidFill>
                  <a:srgbClr val="0011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THALIA</a:t>
            </a:r>
            <a:endParaRPr lang="es-ES" cap="all" spc="300" dirty="0">
              <a:solidFill>
                <a:srgbClr val="00111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sz="2000" cap="all" spc="300" dirty="0">
                <a:solidFill>
                  <a:srgbClr val="CB99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*****</a:t>
            </a:r>
            <a:endParaRPr lang="es-ES" sz="2000" spc="300" dirty="0">
              <a:solidFill>
                <a:srgbClr val="CB99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5750" y="2780928"/>
            <a:ext cx="2052501" cy="1000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4258" y="1628800"/>
            <a:ext cx="1195484" cy="69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355976" y="4103361"/>
            <a:ext cx="432048" cy="45719"/>
          </a:xfrm>
          <a:prstGeom prst="rect">
            <a:avLst/>
          </a:prstGeom>
          <a:solidFill>
            <a:srgbClr val="CB9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"/>
          <p:cNvSpPr/>
          <p:nvPr/>
        </p:nvSpPr>
        <p:spPr>
          <a:xfrm>
            <a:off x="2970000" y="1161000"/>
            <a:ext cx="3204000" cy="4536000"/>
          </a:xfrm>
          <a:prstGeom prst="rect">
            <a:avLst/>
          </a:prstGeom>
          <a:noFill/>
          <a:ln w="3175">
            <a:solidFill>
              <a:srgbClr val="CB99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3 Imagen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490" y="339912"/>
            <a:ext cx="4048477" cy="4144233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59632" y="1221972"/>
            <a:ext cx="4220050" cy="5636028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3635896" y="0"/>
            <a:ext cx="5508105" cy="65253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364088" y="6567155"/>
            <a:ext cx="36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00" spc="3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spc="3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www.eurostarshotels.com</a:t>
            </a:r>
            <a:endParaRPr lang="es-ES" sz="1000" spc="3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15175" y="1484784"/>
            <a:ext cx="424847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Дорогие гости</a:t>
            </a:r>
            <a:r>
              <a:rPr lang="en-US" sz="1000" b="1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Позвольте представить Вам уникальное и разнообразное меню нашего ресторана, которое сделает Ваш праздник по-настоящему незабываемым.</a:t>
            </a: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Меню может быть изменено в соответствии с Вашими вкусами. Мы учтём все Ваши пожелания!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Все сотрудники отеля будут в Вашем распоряжении, чтобы сделать это праздник особенным для Вас.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С уважением,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Если Вы хотите забронировать место, у Вас возникли вопросы или Вы хотели бы составить меню, которое подойдет именно Вам, Вы можете связаться с нами: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Контактное лицо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Andrea </a:t>
            </a:r>
            <a:r>
              <a:rPr lang="cs-CZ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Mato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Отдел бронирования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en-US" sz="1000" b="1" u="sng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info@eurostarsthalia.com</a:t>
            </a:r>
            <a:endParaRPr lang="ru-RU" sz="1000" b="1" u="sng" dirty="0">
              <a:solidFill>
                <a:srgbClr val="CB99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Тел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: +420.221.011.504</a:t>
            </a: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Fax: +420 221.011.334</a:t>
            </a:r>
          </a:p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3635896" y="6479622"/>
            <a:ext cx="5508105" cy="45719"/>
          </a:xfrm>
          <a:prstGeom prst="rect">
            <a:avLst/>
          </a:prstGeom>
          <a:solidFill>
            <a:srgbClr val="001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-264944" y="5646907"/>
            <a:ext cx="4366949" cy="45719"/>
          </a:xfrm>
          <a:prstGeom prst="rect">
            <a:avLst/>
          </a:prstGeom>
          <a:solidFill>
            <a:srgbClr val="CB9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8344" y="260649"/>
            <a:ext cx="1091396" cy="223436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9922" y="1234861"/>
            <a:ext cx="4121927" cy="44120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3 Imagen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98014" y="-7948"/>
            <a:ext cx="4048477" cy="4144233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58319" y="2564904"/>
            <a:ext cx="3585680" cy="4293096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0" y="0"/>
            <a:ext cx="5508105" cy="65253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23528" y="876108"/>
            <a:ext cx="4824536" cy="5865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Cyrl-AZ" sz="1400" b="1" spc="300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Буфет</a:t>
            </a:r>
          </a:p>
          <a:p>
            <a:endParaRPr lang="en-US" sz="8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Cyrl-AZ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Приветственный напиток</a:t>
            </a:r>
            <a:r>
              <a:rPr lang="cs-CZ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Bohemia Sekt </a:t>
            </a:r>
            <a:r>
              <a:rPr lang="cs-CZ" sz="1100" dirty="0" err="1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Brut</a:t>
            </a:r>
            <a:endParaRPr lang="en-US" sz="11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Свежие овощи и разнообразные овощные салаты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Копчёный лосось с каперсами и горчичным соусом 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Лососевый татар с перепелиным яйцом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Ростбиф из говядины с маринованными овощами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Ассорти из чешских колбасных изделий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Ассорти из испанских колбасных изделий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Салат «Цезарь» с хрустящим беконом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Салат «Капрезе» с моцареллой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Ассорти из копченой и маринованной рыбы 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Уха по старочешскому рецепту: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мясом рыбы, овощами и гренками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Белая винная колбаска с рождественским картофельным салатом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Традиционный карп, обжаренный в сухарях с ризотто «Куба»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Рождественский лосось на гриле с брусникой и миндальной корочкой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Запеченная фаршированная индейка с беконом, кремовым 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шпинатом и картофелем в масле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Овощи на гриле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Лучшие чешские сыры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Штрудель из груши с винным бланманже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Традиционный торт “Vánočka” </a:t>
            </a:r>
          </a:p>
          <a:p>
            <a:pPr>
              <a:lnSpc>
                <a:spcPts val="1400"/>
              </a:lnSpc>
            </a:pPr>
            <a:endParaRPr lang="ru-RU" sz="11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Свежие фрукты</a:t>
            </a:r>
          </a:p>
          <a:p>
            <a:pPr>
              <a:lnSpc>
                <a:spcPts val="1400"/>
              </a:lnSpc>
            </a:pPr>
            <a:r>
              <a:rPr lang="ru-RU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Чешское Рождественское печенье</a:t>
            </a:r>
            <a:endParaRPr lang="es-ES" sz="10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60041" y="226095"/>
            <a:ext cx="554461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spc="300" dirty="0">
                <a:solidFill>
                  <a:srgbClr val="0011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Рождественский ужин</a:t>
            </a:r>
            <a:endParaRPr lang="cs-CZ" b="1" spc="300" dirty="0">
              <a:solidFill>
                <a:srgbClr val="00111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100" b="1" spc="300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декабря</a:t>
            </a:r>
            <a:endParaRPr lang="es-ES" b="1" spc="300" dirty="0">
              <a:solidFill>
                <a:srgbClr val="00111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24982" y="764704"/>
            <a:ext cx="288032" cy="45719"/>
          </a:xfrm>
          <a:prstGeom prst="rect">
            <a:avLst/>
          </a:prstGeom>
          <a:solidFill>
            <a:srgbClr val="001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4010505" y="5970161"/>
            <a:ext cx="1403648" cy="518865"/>
          </a:xfrm>
          <a:prstGeom prst="rect">
            <a:avLst/>
          </a:prstGeom>
          <a:solidFill>
            <a:srgbClr val="001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4367012" y="6029539"/>
            <a:ext cx="690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spc="300" dirty="0">
                <a:solidFill>
                  <a:srgbClr val="CB99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25€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5022072" y="5646908"/>
            <a:ext cx="4121928" cy="45719"/>
          </a:xfrm>
          <a:prstGeom prst="rect">
            <a:avLst/>
          </a:prstGeom>
          <a:solidFill>
            <a:srgbClr val="CB9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2" name="21 Imagen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8344" y="260649"/>
            <a:ext cx="1091396" cy="223436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2072" y="1234862"/>
            <a:ext cx="4121927" cy="44120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3 Imagen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98014" y="-7948"/>
            <a:ext cx="4048477" cy="4144233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58319" y="2564904"/>
            <a:ext cx="3585680" cy="4293096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0" y="0"/>
            <a:ext cx="5508105" cy="65253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95536" y="836712"/>
            <a:ext cx="5040560" cy="614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100" b="1" spc="300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БУФЕТ</a:t>
            </a:r>
          </a:p>
          <a:p>
            <a:pPr lvl="0"/>
            <a:r>
              <a:rPr lang="ru-RU" sz="1100" b="1" spc="300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ЗАКУСКИ, НАПИТКИ И ДЕСЕРТЫ </a:t>
            </a:r>
          </a:p>
          <a:p>
            <a:pPr lvl="0"/>
            <a:endParaRPr lang="cs-CZ" sz="600" b="1" spc="300" dirty="0">
              <a:solidFill>
                <a:srgbClr val="CB99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Cyrl-AZ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Приветственный напиток</a:t>
            </a:r>
            <a:r>
              <a:rPr lang="cs-CZ" sz="11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Bohemia Sekt </a:t>
            </a:r>
            <a:r>
              <a:rPr lang="cs-CZ" sz="1100" dirty="0" err="1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Brut</a:t>
            </a:r>
            <a:endParaRPr lang="en-US" sz="11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6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Свежих овощи и ассорти из овощных салатов</a:t>
            </a:r>
          </a:p>
          <a:p>
            <a:pPr lvl="0"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Зимний овощной салат с балканским сыром и орегано</a:t>
            </a:r>
          </a:p>
          <a:p>
            <a:pPr lvl="0"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Салат из чечевицы с морковью</a:t>
            </a:r>
          </a:p>
          <a:p>
            <a:pPr lvl="0"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Салат «Капрезе» с моцареллой </a:t>
            </a:r>
          </a:p>
          <a:p>
            <a:pPr lvl="0"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Маринованная рыба</a:t>
            </a:r>
          </a:p>
          <a:p>
            <a:pPr lvl="0"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Копченый лосось с каперсами и горчичным соусом</a:t>
            </a:r>
          </a:p>
          <a:p>
            <a:pPr lvl="0"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Ассорти из чешских колбасных изделий</a:t>
            </a:r>
          </a:p>
          <a:p>
            <a:pPr lvl="0"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8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25.12. Зимний луковый суп </a:t>
            </a:r>
          </a:p>
          <a:p>
            <a:pPr lvl="0"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26.12. Изысканный крем-суп из брокколи с тертой зимней морковью</a:t>
            </a:r>
          </a:p>
          <a:p>
            <a:pPr lvl="0">
              <a:lnSpc>
                <a:spcPts val="1400"/>
              </a:lnSpc>
            </a:pPr>
            <a:endParaRPr lang="ru-RU" sz="8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 десертов от шеф-повара</a:t>
            </a:r>
          </a:p>
          <a:p>
            <a:pPr lvl="0"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Свежий йогурт с орехами</a:t>
            </a:r>
          </a:p>
          <a:p>
            <a:pPr lvl="0"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Лучшие чешские натуральные сыры</a:t>
            </a:r>
          </a:p>
          <a:p>
            <a:pPr lvl="0"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Ассорти из свежих фруктов</a:t>
            </a:r>
            <a:endParaRPr lang="cs-CZ" sz="10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1400"/>
              </a:lnSpc>
            </a:pPr>
            <a:endParaRPr lang="en-US" sz="10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az-Cyrl-AZ" sz="1100" b="1" spc="300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БЛЮДА </a:t>
            </a:r>
            <a:r>
              <a:rPr lang="en-US" sz="1100" b="1" spc="300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 CARTE </a:t>
            </a:r>
          </a:p>
          <a:p>
            <a:pPr lvl="0"/>
            <a:endParaRPr lang="en-US" sz="10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1400"/>
              </a:lnSpc>
            </a:pPr>
            <a:r>
              <a:rPr lang="ru-RU" sz="9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Жареные тигровые креветки с чесноком, чили и лемонграссом </a:t>
            </a:r>
          </a:p>
          <a:p>
            <a:pPr lvl="0">
              <a:lnSpc>
                <a:spcPts val="1400"/>
              </a:lnSpc>
            </a:pPr>
            <a:r>
              <a:rPr lang="ru-RU" sz="9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Свежая рыба с обжаренным картофелем, овощами и лимонным соусом</a:t>
            </a:r>
          </a:p>
          <a:p>
            <a:pPr lvl="0">
              <a:lnSpc>
                <a:spcPts val="1400"/>
              </a:lnSpc>
            </a:pPr>
            <a:r>
              <a:rPr lang="ru-RU" sz="9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Ньокки с ветчиной «Прошутто Крудо»</a:t>
            </a:r>
          </a:p>
          <a:p>
            <a:pPr lvl="0">
              <a:lnSpc>
                <a:spcPts val="1400"/>
              </a:lnSpc>
            </a:pPr>
            <a:r>
              <a:rPr lang="ru-RU" sz="9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Свининой Шницель с легким картофельным салатом </a:t>
            </a:r>
          </a:p>
          <a:p>
            <a:pPr lvl="0">
              <a:lnSpc>
                <a:spcPts val="1400"/>
              </a:lnSpc>
            </a:pPr>
            <a:r>
              <a:rPr lang="ru-RU" sz="9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Утка глазированная медом, с горячим чечевичным салатом и фриссе </a:t>
            </a:r>
          </a:p>
          <a:p>
            <a:pPr lvl="0">
              <a:lnSpc>
                <a:spcPts val="1400"/>
              </a:lnSpc>
            </a:pPr>
            <a:r>
              <a:rPr lang="ru-RU" sz="9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Жареное куриное филе с зимними овощами и соусом из лисичек</a:t>
            </a:r>
          </a:p>
          <a:p>
            <a:pPr lvl="0">
              <a:lnSpc>
                <a:spcPts val="1400"/>
              </a:lnSpc>
            </a:pPr>
            <a:r>
              <a:rPr lang="ru-RU" sz="9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Ирландский Фланк стейк с пюре из пастернака, красным луком и соусом Демиглас</a:t>
            </a:r>
          </a:p>
          <a:p>
            <a:pPr lvl="0">
              <a:lnSpc>
                <a:spcPts val="1400"/>
              </a:lnSpc>
            </a:pPr>
            <a:endParaRPr lang="ru-RU" sz="10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Чешские рождественские печенья</a:t>
            </a:r>
            <a:endParaRPr lang="cs-CZ" sz="10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1400"/>
              </a:lnSpc>
            </a:pPr>
            <a:r>
              <a:rPr lang="az-Cyrl-AZ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 кофе и чая</a:t>
            </a:r>
            <a:endParaRPr lang="es-ES" sz="10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60041" y="154087"/>
            <a:ext cx="554461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b="1" spc="300" dirty="0">
                <a:solidFill>
                  <a:srgbClr val="0011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Рождественский ужин</a:t>
            </a:r>
          </a:p>
          <a:p>
            <a:r>
              <a:rPr lang="az-Cyrl-AZ" sz="1100" b="1" spc="300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и 26 декабря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24982" y="764704"/>
            <a:ext cx="288032" cy="45719"/>
          </a:xfrm>
          <a:prstGeom prst="rect">
            <a:avLst/>
          </a:prstGeom>
          <a:solidFill>
            <a:srgbClr val="001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3924437" y="5983230"/>
            <a:ext cx="1403648" cy="518865"/>
          </a:xfrm>
          <a:prstGeom prst="rect">
            <a:avLst/>
          </a:prstGeom>
          <a:solidFill>
            <a:srgbClr val="001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4331438" y="6042607"/>
            <a:ext cx="690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spc="300" dirty="0">
                <a:solidFill>
                  <a:srgbClr val="CB99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25€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5022072" y="5646908"/>
            <a:ext cx="4121928" cy="45719"/>
          </a:xfrm>
          <a:prstGeom prst="rect">
            <a:avLst/>
          </a:prstGeom>
          <a:solidFill>
            <a:srgbClr val="CB9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2" name="21 Imagen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8344" y="260649"/>
            <a:ext cx="1091396" cy="223436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2072" y="1234862"/>
            <a:ext cx="4121927" cy="441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16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-1" y="0"/>
            <a:ext cx="5508105" cy="6381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9" name="14 Rectángulo">
            <a:extLst>
              <a:ext uri="{FF2B5EF4-FFF2-40B4-BE49-F238E27FC236}">
                <a16:creationId xmlns:a16="http://schemas.microsoft.com/office/drawing/2014/main" id="{DBB14A8D-1679-494C-B54E-F37DDBDD6C03}"/>
              </a:ext>
            </a:extLst>
          </p:cNvPr>
          <p:cNvSpPr/>
          <p:nvPr/>
        </p:nvSpPr>
        <p:spPr>
          <a:xfrm>
            <a:off x="360040" y="1002595"/>
            <a:ext cx="5004047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Cyrl-AZ" sz="1100" b="1" spc="300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Приветственный напиток</a:t>
            </a:r>
            <a:endParaRPr lang="es-ES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Bohemia </a:t>
            </a:r>
            <a:r>
              <a:rPr lang="es-ES" sz="1000" dirty="0" err="1">
                <a:latin typeface="Arial" panose="020B0604020202020204" pitchFamily="34" charset="0"/>
                <a:cs typeface="Arial" panose="020B0604020202020204" pitchFamily="34" charset="0"/>
              </a:rPr>
              <a:t>Sect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dirty="0" err="1">
                <a:latin typeface="Arial" panose="020B0604020202020204" pitchFamily="34" charset="0"/>
                <a:cs typeface="Arial" panose="020B0604020202020204" pitchFamily="34" charset="0"/>
              </a:rPr>
              <a:t>Brut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800" b="1" i="1" dirty="0"/>
          </a:p>
          <a:p>
            <a:r>
              <a:rPr lang="ru-RU" sz="1100" b="1" spc="300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Закуски</a:t>
            </a:r>
            <a:r>
              <a:rPr lang="es-ES" sz="1100" b="1" spc="300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Cyrl-AZ" sz="1100" b="1" spc="300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Шеф-повара</a:t>
            </a:r>
          </a:p>
          <a:p>
            <a:r>
              <a:rPr lang="es-ES" sz="1200" i="1" dirty="0"/>
              <a:t> </a:t>
            </a:r>
            <a:endParaRPr lang="es-ES" sz="800" i="1" dirty="0"/>
          </a:p>
          <a:p>
            <a:r>
              <a:rPr lang="ru-RU" sz="1100" b="1" spc="300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Ужин </a:t>
            </a:r>
            <a:r>
              <a:rPr lang="es-ES" sz="1100" b="1" spc="300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 </a:t>
            </a:r>
            <a:r>
              <a:rPr lang="es-ES" sz="1100" b="1" spc="300" dirty="0" err="1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carte</a:t>
            </a:r>
            <a:r>
              <a:rPr lang="ru-RU" sz="1100" b="1" spc="300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 3х блюд</a:t>
            </a:r>
          </a:p>
          <a:p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Салат Цезарь с хрустящим беконом</a:t>
            </a:r>
            <a:endParaRPr lang="cs-CZ" sz="10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lang="az-Cyrl-AZ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Салат «Капрезе» с моцареллой </a:t>
            </a:r>
            <a:endParaRPr lang="cs-CZ" sz="10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Копченый лосось с каперсами и горчичным соусом</a:t>
            </a:r>
            <a:endParaRPr lang="cs-CZ" sz="10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Лососевый татар с перепелиным яйцом</a:t>
            </a:r>
            <a:endParaRPr lang="cs-CZ" sz="10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endParaRPr lang="cs-CZ" sz="10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lang="az-Cyrl-AZ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Уха по старочешскому рецепту</a:t>
            </a:r>
            <a:endParaRPr lang="cs-CZ" sz="10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lang="az-Cyrl-AZ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Зимний луковый суп </a:t>
            </a:r>
            <a:endParaRPr lang="cs-CZ" sz="10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lang="cs-CZ" sz="1000" b="1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******</a:t>
            </a:r>
            <a:endParaRPr lang="en-US" sz="400" b="1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Белая винная колбаска с рождественским картофельным салатом</a:t>
            </a: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Традиционный карп, обжаренный в сухарях с ризотто «Куба»</a:t>
            </a: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Рождественский лосось на гриле с брусникой и миндальной корочкой</a:t>
            </a: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Ньокки с ветчиной «Прошутто Крудо»</a:t>
            </a: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Свининой Шницель с легким картофельным салатом </a:t>
            </a: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Утка глазированная медом, с горячим чечевичным салатом и фриссе </a:t>
            </a: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Жареное куриное филе с зимними овощами и соусом из лисичек</a:t>
            </a: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Ирландский Фланк стейк с пюре из пастернака, красным луком и соусом Демиглас</a:t>
            </a:r>
          </a:p>
          <a:p>
            <a:pPr>
              <a:lnSpc>
                <a:spcPts val="1400"/>
              </a:lnSpc>
            </a:pPr>
            <a:r>
              <a:rPr lang="cs-CZ" sz="1200" b="1" dirty="0">
                <a:latin typeface="Arial" panose="020B0604020202020204" pitchFamily="34" charset="0"/>
                <a:cs typeface="Arial" panose="020B0604020202020204" pitchFamily="34" charset="0"/>
              </a:rPr>
              <a:t>*****</a:t>
            </a: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Салат из свежих фруктов с кленовым сиропом</a:t>
            </a: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Чизкейк со свежим клубничным вареньем</a:t>
            </a: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Сливовый штрудель подаваемый с мороженным с корицей</a:t>
            </a:r>
            <a:endParaRPr lang="en-US" sz="10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Медовый торт с карамельмым сиропом</a:t>
            </a:r>
          </a:p>
          <a:p>
            <a:pPr>
              <a:lnSpc>
                <a:spcPts val="1400"/>
              </a:lnSpc>
            </a:pPr>
            <a:endParaRPr lang="ru-RU" sz="10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lang="az-Cyrl-AZ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Чешские рождественские печенья</a:t>
            </a:r>
          </a:p>
          <a:p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030934" y="5648178"/>
            <a:ext cx="4121928" cy="45719"/>
          </a:xfrm>
          <a:prstGeom prst="rect">
            <a:avLst/>
          </a:prstGeom>
          <a:solidFill>
            <a:srgbClr val="CB9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8344" y="260649"/>
            <a:ext cx="1091396" cy="223436"/>
          </a:xfrm>
          <a:prstGeom prst="rect">
            <a:avLst/>
          </a:prstGeom>
        </p:spPr>
      </p:pic>
      <p:sp>
        <p:nvSpPr>
          <p:cNvPr id="17" name="16 Rectángulo"/>
          <p:cNvSpPr/>
          <p:nvPr/>
        </p:nvSpPr>
        <p:spPr>
          <a:xfrm>
            <a:off x="424982" y="764704"/>
            <a:ext cx="288032" cy="45719"/>
          </a:xfrm>
          <a:prstGeom prst="rect">
            <a:avLst/>
          </a:prstGeom>
          <a:solidFill>
            <a:srgbClr val="001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Rectángulo"/>
          <p:cNvSpPr/>
          <p:nvPr/>
        </p:nvSpPr>
        <p:spPr>
          <a:xfrm>
            <a:off x="3929883" y="5888591"/>
            <a:ext cx="1403648" cy="459488"/>
          </a:xfrm>
          <a:prstGeom prst="rect">
            <a:avLst/>
          </a:prstGeom>
          <a:solidFill>
            <a:srgbClr val="001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CuadroTexto"/>
          <p:cNvSpPr txBox="1"/>
          <p:nvPr/>
        </p:nvSpPr>
        <p:spPr>
          <a:xfrm>
            <a:off x="4346928" y="5903010"/>
            <a:ext cx="690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spc="300" dirty="0">
                <a:solidFill>
                  <a:srgbClr val="CB99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s-ES" sz="2000" b="1" spc="300" dirty="0">
                <a:solidFill>
                  <a:srgbClr val="CB99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30934" y="1234862"/>
            <a:ext cx="4121927" cy="4413315"/>
          </a:xfrm>
          <a:prstGeom prst="rect">
            <a:avLst/>
          </a:prstGeom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35501" y="4453227"/>
            <a:ext cx="2417361" cy="2404774"/>
          </a:xfrm>
          <a:prstGeom prst="rect">
            <a:avLst/>
          </a:prstGeom>
        </p:spPr>
      </p:pic>
      <p:sp>
        <p:nvSpPr>
          <p:cNvPr id="16" name="11 CuadroTexto">
            <a:extLst>
              <a:ext uri="{FF2B5EF4-FFF2-40B4-BE49-F238E27FC236}">
                <a16:creationId xmlns:a16="http://schemas.microsoft.com/office/drawing/2014/main" id="{7D887C74-2906-4452-B15D-C14AE58A279F}"/>
              </a:ext>
            </a:extLst>
          </p:cNvPr>
          <p:cNvSpPr txBox="1"/>
          <p:nvPr/>
        </p:nvSpPr>
        <p:spPr>
          <a:xfrm>
            <a:off x="360041" y="133762"/>
            <a:ext cx="554461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b="1" spc="300" dirty="0">
                <a:solidFill>
                  <a:srgbClr val="0011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Рождественское меню </a:t>
            </a:r>
            <a:endParaRPr lang="cs-CZ" sz="2400" b="1" spc="300" dirty="0">
              <a:solidFill>
                <a:srgbClr val="00111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Cyrl-AZ" sz="1100" b="1" spc="300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и 26 Декабря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15 Imagen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9418" y="2391973"/>
            <a:ext cx="4048477" cy="4144233"/>
          </a:xfrm>
          <a:prstGeom prst="rect">
            <a:avLst/>
          </a:prstGeom>
        </p:spPr>
      </p:pic>
      <p:pic>
        <p:nvPicPr>
          <p:cNvPr id="20" name="19 Imagen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19866" y="372367"/>
            <a:ext cx="4048477" cy="4144233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0" y="-27384"/>
            <a:ext cx="5508105" cy="65253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24982" y="574969"/>
            <a:ext cx="288032" cy="45719"/>
          </a:xfrm>
          <a:prstGeom prst="rect">
            <a:avLst/>
          </a:prstGeom>
          <a:solidFill>
            <a:srgbClr val="001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3995936" y="5932195"/>
            <a:ext cx="1403648" cy="518865"/>
          </a:xfrm>
          <a:prstGeom prst="rect">
            <a:avLst/>
          </a:prstGeom>
          <a:solidFill>
            <a:srgbClr val="001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4417894" y="5998844"/>
            <a:ext cx="690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spc="300" dirty="0">
                <a:solidFill>
                  <a:srgbClr val="CB99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</a:t>
            </a:r>
            <a:r>
              <a:rPr lang="es-ES" sz="2000" b="1" spc="300" dirty="0">
                <a:solidFill>
                  <a:srgbClr val="CB99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</a:t>
            </a:r>
          </a:p>
        </p:txBody>
      </p:sp>
      <p:pic>
        <p:nvPicPr>
          <p:cNvPr id="19" name="18 Imagen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8344" y="260649"/>
            <a:ext cx="1091396" cy="223436"/>
          </a:xfrm>
          <a:prstGeom prst="rect">
            <a:avLst/>
          </a:prstGeom>
        </p:spPr>
      </p:pic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08528" y="1234862"/>
            <a:ext cx="4032371" cy="4413315"/>
          </a:xfrm>
          <a:prstGeom prst="rect">
            <a:avLst/>
          </a:prstGeom>
        </p:spPr>
      </p:pic>
      <p:sp>
        <p:nvSpPr>
          <p:cNvPr id="11" name="10 Rectángulo"/>
          <p:cNvSpPr/>
          <p:nvPr/>
        </p:nvSpPr>
        <p:spPr>
          <a:xfrm>
            <a:off x="5030934" y="5648178"/>
            <a:ext cx="4121928" cy="45719"/>
          </a:xfrm>
          <a:prstGeom prst="rect">
            <a:avLst/>
          </a:prstGeom>
          <a:solidFill>
            <a:srgbClr val="CB9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3 CuadroTexto">
            <a:extLst>
              <a:ext uri="{FF2B5EF4-FFF2-40B4-BE49-F238E27FC236}">
                <a16:creationId xmlns:a16="http://schemas.microsoft.com/office/drawing/2014/main" id="{854BE827-1367-4C7B-B894-82CD1B182F79}"/>
              </a:ext>
            </a:extLst>
          </p:cNvPr>
          <p:cNvSpPr txBox="1"/>
          <p:nvPr/>
        </p:nvSpPr>
        <p:spPr>
          <a:xfrm>
            <a:off x="179512" y="18864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b="1" spc="300" dirty="0">
                <a:solidFill>
                  <a:srgbClr val="0011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Новогодний ужин</a:t>
            </a:r>
            <a:r>
              <a:rPr lang="cs-CZ" b="1" spc="300" dirty="0">
                <a:solidFill>
                  <a:srgbClr val="0011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spc="300" dirty="0">
                <a:solidFill>
                  <a:srgbClr val="0011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cs-CZ" b="1" spc="300" dirty="0">
                <a:solidFill>
                  <a:srgbClr val="0011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s-ES" b="1" spc="300" dirty="0">
              <a:solidFill>
                <a:srgbClr val="00111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14 Rectángulo">
            <a:extLst>
              <a:ext uri="{FF2B5EF4-FFF2-40B4-BE49-F238E27FC236}">
                <a16:creationId xmlns:a16="http://schemas.microsoft.com/office/drawing/2014/main" id="{48868EB6-E368-4158-945B-04EB91A97142}"/>
              </a:ext>
            </a:extLst>
          </p:cNvPr>
          <p:cNvSpPr/>
          <p:nvPr/>
        </p:nvSpPr>
        <p:spPr>
          <a:xfrm>
            <a:off x="395536" y="845319"/>
            <a:ext cx="4968552" cy="5304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Cyrl-AZ" sz="1100" b="1" spc="300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Буфет</a:t>
            </a:r>
          </a:p>
          <a:p>
            <a:endParaRPr lang="en-US" sz="800" b="1" spc="300" dirty="0">
              <a:solidFill>
                <a:srgbClr val="CB99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Свежие овощи и различные зеленные салаты </a:t>
            </a: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Разновидные Суши и Сушими </a:t>
            </a: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Ростбиф с хреном</a:t>
            </a: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Запечённый  лосось с креветочным салатом</a:t>
            </a: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Ассорти из богемских колбасных изделий </a:t>
            </a: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Ассорти из испанских колбасных изделий</a:t>
            </a: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Салат «Капрезе» с базиликом и соусом песто</a:t>
            </a: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Разновидные Тапас и Канапе</a:t>
            </a:r>
          </a:p>
          <a:p>
            <a:pPr algn="ctr"/>
            <a:r>
              <a:rPr lang="en-US" sz="300" b="1" i="1" dirty="0"/>
              <a:t> </a:t>
            </a:r>
            <a:endParaRPr lang="en-US" sz="300" dirty="0"/>
          </a:p>
          <a:p>
            <a:pPr algn="ctr"/>
            <a:r>
              <a:rPr lang="en-US" sz="1000" dirty="0"/>
              <a:t> </a:t>
            </a:r>
            <a:endParaRPr lang="en-US" sz="800" dirty="0"/>
          </a:p>
          <a:p>
            <a:r>
              <a:rPr lang="ru-RU" sz="1100" b="1" spc="300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Сервированное меню</a:t>
            </a:r>
            <a:r>
              <a:rPr lang="es-ES" sz="1100" b="1" spc="300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Ala </a:t>
            </a:r>
            <a:r>
              <a:rPr lang="es-ES" sz="1100" b="1" spc="300" dirty="0" err="1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carte</a:t>
            </a:r>
            <a:endParaRPr lang="ru-RU" sz="1100" b="1" spc="300" dirty="0">
              <a:solidFill>
                <a:srgbClr val="CB99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b="1" spc="300" dirty="0">
              <a:solidFill>
                <a:srgbClr val="CB99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Вальдорфский салат с яблоком, сельдереем, виноградом, орешками и майонезом</a:t>
            </a:r>
          </a:p>
          <a:p>
            <a:endParaRPr lang="en-US" sz="4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Суп из бычьего хвоста с мясными равиолли и зимними овощами</a:t>
            </a:r>
          </a:p>
          <a:p>
            <a:pPr>
              <a:lnSpc>
                <a:spcPts val="1400"/>
              </a:lnSpc>
            </a:pPr>
            <a:endParaRPr lang="en-US" sz="4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Хрустящая радужная форель с травами, подаваемая с лимонным маслом и картофельным пюре</a:t>
            </a:r>
            <a:endParaRPr lang="en-US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endParaRPr lang="en-US" sz="10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Жареная на гриле оленина на косточке с дикими грибами и рисовым пилавом </a:t>
            </a: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Cyrl-AZ" sz="1000" dirty="0">
                <a:latin typeface="Arial" panose="020B0604020202020204" pitchFamily="34" charset="0"/>
                <a:cs typeface="Arial" panose="020B0604020202020204" pitchFamily="34" charset="0"/>
              </a:rPr>
              <a:t>Грушевый сорбет </a:t>
            </a:r>
            <a:endParaRPr lang="en-US" sz="4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Ассорти из чешских и заграничных сыров</a:t>
            </a:r>
          </a:p>
          <a:p>
            <a:pPr>
              <a:lnSpc>
                <a:spcPts val="1400"/>
              </a:lnSpc>
            </a:pPr>
            <a:r>
              <a:rPr lang="ru-RU" sz="1000" dirty="0">
                <a:solidFill>
                  <a:srgbClr val="0011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endParaRPr lang="en-US" sz="1000" dirty="0">
              <a:solidFill>
                <a:srgbClr val="0011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Школадное крем брюле с лесними ягодами 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Новогодний птифур</a:t>
            </a: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Чай и кофе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Широкий выбор испанских и моравских вин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4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483768" y="3284984"/>
            <a:ext cx="4176464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spc="300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  <a:p>
            <a:pPr algn="ctr"/>
            <a:endParaRPr lang="es-ES" sz="1600" b="1" spc="300" dirty="0">
              <a:solidFill>
                <a:srgbClr val="CB99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Контактное лицо</a:t>
            </a:r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Andrea Mato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 Бронирования</a:t>
            </a:r>
            <a:endParaRPr lang="es-E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info@eurostarsthalia.com</a:t>
            </a:r>
          </a:p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Telephone: +420.221.011.504</a:t>
            </a:r>
          </a:p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 +420 221.011.334</a:t>
            </a:r>
          </a:p>
          <a:p>
            <a:pPr algn="ctr"/>
            <a:endParaRPr lang="es-ES" sz="1100" dirty="0"/>
          </a:p>
        </p:txBody>
      </p:sp>
      <p:sp>
        <p:nvSpPr>
          <p:cNvPr id="10" name="9 Rectángulo"/>
          <p:cNvSpPr/>
          <p:nvPr/>
        </p:nvSpPr>
        <p:spPr>
          <a:xfrm>
            <a:off x="2339752" y="4874676"/>
            <a:ext cx="44644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b="1" spc="300" dirty="0">
                <a:solidFill>
                  <a:srgbClr val="CB9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www.eurostarshotels.com</a:t>
            </a:r>
            <a:endParaRPr lang="es-ES" sz="1200" spc="300" dirty="0">
              <a:solidFill>
                <a:srgbClr val="CB99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16" y="1700808"/>
            <a:ext cx="1591167" cy="920360"/>
          </a:xfrm>
          <a:prstGeom prst="rect">
            <a:avLst/>
          </a:prstGeom>
        </p:spPr>
      </p:pic>
      <p:sp>
        <p:nvSpPr>
          <p:cNvPr id="16" name="15 Rectángulo"/>
          <p:cNvSpPr/>
          <p:nvPr/>
        </p:nvSpPr>
        <p:spPr>
          <a:xfrm>
            <a:off x="4427983" y="4813416"/>
            <a:ext cx="288032" cy="45719"/>
          </a:xfrm>
          <a:prstGeom prst="rect">
            <a:avLst/>
          </a:prstGeom>
          <a:solidFill>
            <a:srgbClr val="CB9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313</Words>
  <Application>Microsoft Office PowerPoint</Application>
  <PresentationFormat>Předvádění na obrazovce (4:3)</PresentationFormat>
  <Paragraphs>170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Tema de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HOTELES TURISTICOS UNIDOS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uha10017</dc:creator>
  <cp:lastModifiedBy>Roman Soukenka</cp:lastModifiedBy>
  <cp:revision>173</cp:revision>
  <dcterms:created xsi:type="dcterms:W3CDTF">2014-10-21T09:39:21Z</dcterms:created>
  <dcterms:modified xsi:type="dcterms:W3CDTF">2018-10-04T07:13:19Z</dcterms:modified>
</cp:coreProperties>
</file>